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8" r:id="rId2"/>
    <p:sldId id="281" r:id="rId3"/>
    <p:sldId id="256" r:id="rId4"/>
    <p:sldId id="257" r:id="rId5"/>
    <p:sldId id="258" r:id="rId6"/>
    <p:sldId id="285" r:id="rId7"/>
    <p:sldId id="260" r:id="rId8"/>
    <p:sldId id="279" r:id="rId9"/>
    <p:sldId id="286" r:id="rId10"/>
    <p:sldId id="261" r:id="rId11"/>
    <p:sldId id="259" r:id="rId12"/>
    <p:sldId id="263" r:id="rId13"/>
    <p:sldId id="264" r:id="rId14"/>
    <p:sldId id="287" r:id="rId15"/>
    <p:sldId id="282" r:id="rId16"/>
    <p:sldId id="265" r:id="rId17"/>
    <p:sldId id="284" r:id="rId18"/>
    <p:sldId id="266" r:id="rId19"/>
    <p:sldId id="267" r:id="rId20"/>
    <p:sldId id="283" r:id="rId21"/>
    <p:sldId id="268" r:id="rId22"/>
    <p:sldId id="289" r:id="rId23"/>
    <p:sldId id="270" r:id="rId24"/>
    <p:sldId id="271" r:id="rId25"/>
    <p:sldId id="280" r:id="rId26"/>
    <p:sldId id="272" r:id="rId27"/>
    <p:sldId id="273" r:id="rId28"/>
    <p:sldId id="274" r:id="rId29"/>
    <p:sldId id="288" r:id="rId30"/>
    <p:sldId id="275" r:id="rId31"/>
    <p:sldId id="276" r:id="rId32"/>
    <p:sldId id="277" r:id="rId33"/>
    <p:sldId id="290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6D6741-10EA-43A7-A479-CC2A9892A335}">
          <p14:sldIdLst>
            <p14:sldId id="278"/>
            <p14:sldId id="281"/>
            <p14:sldId id="256"/>
            <p14:sldId id="257"/>
            <p14:sldId id="258"/>
            <p14:sldId id="285"/>
            <p14:sldId id="260"/>
            <p14:sldId id="279"/>
            <p14:sldId id="286"/>
            <p14:sldId id="261"/>
            <p14:sldId id="259"/>
            <p14:sldId id="263"/>
          </p14:sldIdLst>
        </p14:section>
        <p14:section name="Untitled Section" id="{4A903F99-8AA6-42EB-B578-E272B280D62A}">
          <p14:sldIdLst>
            <p14:sldId id="264"/>
            <p14:sldId id="287"/>
            <p14:sldId id="282"/>
            <p14:sldId id="265"/>
            <p14:sldId id="284"/>
            <p14:sldId id="266"/>
            <p14:sldId id="267"/>
            <p14:sldId id="283"/>
            <p14:sldId id="268"/>
            <p14:sldId id="289"/>
            <p14:sldId id="270"/>
            <p14:sldId id="271"/>
            <p14:sldId id="280"/>
            <p14:sldId id="272"/>
            <p14:sldId id="273"/>
            <p14:sldId id="274"/>
            <p14:sldId id="288"/>
            <p14:sldId id="275"/>
            <p14:sldId id="276"/>
            <p14:sldId id="277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 varScale="1">
        <p:scale>
          <a:sx n="86" d="100"/>
          <a:sy n="86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57F3C-B180-4AE1-B837-29730CCB9B9A}" type="datetimeFigureOut">
              <a:rPr lang="en-IN" smtClean="0"/>
              <a:t>22-02-2020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CBFA3-C761-422D-9D12-31AE80D85E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3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CBFA3-C761-422D-9D12-31AE80D85E4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11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CBFA3-C761-422D-9D12-31AE80D85E4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11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pp.org.uk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71475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IN" dirty="0"/>
          </a:p>
          <a:p>
            <a:pPr marL="0" indent="0" algn="r">
              <a:buNone/>
            </a:pPr>
            <a:endParaRPr lang="en-IN" sz="1800" dirty="0" smtClean="0"/>
          </a:p>
          <a:p>
            <a:pPr marL="0" indent="0" algn="r">
              <a:buNone/>
            </a:pPr>
            <a:endParaRPr lang="en-IN" sz="2400" b="1" dirty="0" smtClean="0"/>
          </a:p>
          <a:p>
            <a:pPr marL="0" indent="0" algn="r">
              <a:buNone/>
            </a:pPr>
            <a:endParaRPr lang="en-IN" sz="2400" b="1" dirty="0"/>
          </a:p>
          <a:p>
            <a:pPr marL="0" indent="0" algn="r">
              <a:buNone/>
            </a:pPr>
            <a:endParaRPr lang="en-IN" sz="2400" b="1" dirty="0" smtClean="0"/>
          </a:p>
          <a:p>
            <a:pPr marL="0" indent="0" algn="r">
              <a:buNone/>
            </a:pPr>
            <a:endParaRPr lang="en-IN" sz="2400" b="1" dirty="0"/>
          </a:p>
          <a:p>
            <a:pPr marL="0" indent="0" algn="r">
              <a:buNone/>
            </a:pPr>
            <a:endParaRPr lang="en-IN" sz="2400" b="1" dirty="0" smtClean="0"/>
          </a:p>
          <a:p>
            <a:pPr marL="0" indent="0" algn="r">
              <a:buNone/>
            </a:pPr>
            <a:r>
              <a:rPr lang="en-IN" sz="2400" b="1" dirty="0" err="1" smtClean="0"/>
              <a:t>Dr.Arunachalam.R,M.D</a:t>
            </a:r>
            <a:r>
              <a:rPr lang="en-IN" sz="2400" b="1" dirty="0" smtClean="0"/>
              <a:t>(</a:t>
            </a:r>
            <a:r>
              <a:rPr lang="en-IN" sz="2400" b="1" dirty="0" err="1" smtClean="0"/>
              <a:t>Anaes</a:t>
            </a:r>
            <a:r>
              <a:rPr lang="en-IN" sz="2400" b="1" dirty="0" smtClean="0"/>
              <a:t>).,DNB.,</a:t>
            </a:r>
          </a:p>
          <a:p>
            <a:pPr marL="0" indent="0" algn="r">
              <a:buNone/>
            </a:pPr>
            <a:r>
              <a:rPr lang="en-IN" sz="2400" dirty="0" smtClean="0"/>
              <a:t>Senior Assistant Professor,</a:t>
            </a:r>
          </a:p>
          <a:p>
            <a:pPr marL="0" indent="0" algn="r">
              <a:buNone/>
            </a:pPr>
            <a:r>
              <a:rPr lang="en-IN" sz="2400" dirty="0" smtClean="0"/>
              <a:t>Department of Anaesthesiology,</a:t>
            </a:r>
          </a:p>
          <a:p>
            <a:pPr marL="0" indent="0" algn="r">
              <a:buNone/>
            </a:pPr>
            <a:r>
              <a:rPr lang="en-IN" sz="2400" dirty="0" smtClean="0"/>
              <a:t>Government Mohan </a:t>
            </a:r>
            <a:r>
              <a:rPr lang="en-IN" sz="2400" dirty="0" err="1" smtClean="0"/>
              <a:t>Kumaramangalam</a:t>
            </a:r>
            <a:r>
              <a:rPr lang="en-IN" sz="2400" dirty="0" smtClean="0"/>
              <a:t> </a:t>
            </a:r>
          </a:p>
          <a:p>
            <a:pPr marL="0" indent="0" algn="r">
              <a:buNone/>
            </a:pPr>
            <a:r>
              <a:rPr lang="en-IN" sz="2400" dirty="0" smtClean="0"/>
              <a:t>Medical College Hospital, Salem, </a:t>
            </a:r>
            <a:r>
              <a:rPr lang="en-IN" sz="2400" dirty="0" err="1" smtClean="0"/>
              <a:t>Tamilnadu</a:t>
            </a:r>
            <a:endParaRPr lang="en-IN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8600"/>
            <a:ext cx="5867400" cy="1569660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Anatomical &amp; Physiological </a:t>
            </a:r>
          </a:p>
          <a:p>
            <a:r>
              <a:rPr lang="en-US" sz="3200" b="1" dirty="0" smtClean="0"/>
              <a:t>Differences between</a:t>
            </a:r>
          </a:p>
          <a:p>
            <a:r>
              <a:rPr lang="en-US" sz="3200" b="1" dirty="0" smtClean="0"/>
              <a:t>a child and an adult</a:t>
            </a:r>
            <a:endParaRPr lang="en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81021"/>
            <a:ext cx="5867400" cy="1077218"/>
          </a:xfrm>
          <a:prstGeom prst="rect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“</a:t>
            </a:r>
            <a:r>
              <a:rPr lang="en-US" sz="2000" dirty="0" smtClean="0">
                <a:solidFill>
                  <a:srgbClr val="C00000"/>
                </a:solidFill>
              </a:rPr>
              <a:t>Children are not Little Adults;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Infants are not Little Children &amp;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Neonates are not Little Infants”</a:t>
            </a:r>
          </a:p>
        </p:txBody>
      </p:sp>
    </p:spTree>
    <p:extLst>
      <p:ext uri="{BB962C8B-B14F-4D97-AF65-F5344CB8AC3E}">
        <p14:creationId xmlns:p14="http://schemas.microsoft.com/office/powerpoint/2010/main" val="15802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815" y="849258"/>
            <a:ext cx="3877985" cy="224676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Low PO2 : 50 – 75 mm Hg</a:t>
            </a:r>
          </a:p>
          <a:p>
            <a:r>
              <a:rPr lang="en-IN" sz="2000" dirty="0"/>
              <a:t> </a:t>
            </a:r>
            <a:r>
              <a:rPr lang="en-IN" sz="2000" dirty="0" smtClean="0"/>
              <a:t>   - Shunts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err="1" smtClean="0"/>
              <a:t>Hb</a:t>
            </a:r>
            <a:r>
              <a:rPr lang="en-IN" sz="2000" dirty="0" smtClean="0"/>
              <a:t> 18-19 g/</a:t>
            </a:r>
            <a:r>
              <a:rPr lang="en-IN" sz="2000" dirty="0" err="1" smtClean="0"/>
              <a:t>dL</a:t>
            </a:r>
            <a:r>
              <a:rPr lang="en-IN" sz="2000" dirty="0" smtClean="0"/>
              <a:t>; HCT: 60%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err="1" smtClean="0"/>
              <a:t>HbF</a:t>
            </a:r>
            <a:r>
              <a:rPr lang="en-IN" sz="2000" dirty="0" smtClean="0"/>
              <a:t>: 70-90%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P</a:t>
            </a:r>
            <a:r>
              <a:rPr lang="en-IN" sz="2000" baseline="-25000" dirty="0" smtClean="0"/>
              <a:t>50</a:t>
            </a:r>
            <a:r>
              <a:rPr lang="en-IN" sz="2000" dirty="0" smtClean="0"/>
              <a:t>	of </a:t>
            </a:r>
            <a:r>
              <a:rPr lang="en-IN" sz="2000" dirty="0" err="1" smtClean="0"/>
              <a:t>HbF</a:t>
            </a:r>
            <a:r>
              <a:rPr lang="en-IN" sz="2000" dirty="0" smtClean="0"/>
              <a:t>: 20 mm Hg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Less 2,3 DPG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CO</a:t>
            </a:r>
            <a:r>
              <a:rPr lang="en-IN" sz="1600" dirty="0" smtClean="0"/>
              <a:t>2</a:t>
            </a:r>
            <a:r>
              <a:rPr lang="en-IN" sz="2000" dirty="0" smtClean="0"/>
              <a:t> uptake shifts curve to right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971550"/>
            <a:ext cx="3548857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Reflex respiratory control +++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Higher centres immature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↑FiCO</a:t>
            </a:r>
            <a:r>
              <a:rPr lang="en-IN" sz="1200" dirty="0" smtClean="0">
                <a:cs typeface="Calibri"/>
              </a:rPr>
              <a:t>2 </a:t>
            </a:r>
            <a:r>
              <a:rPr lang="en-IN" sz="2000" dirty="0" smtClean="0">
                <a:cs typeface="Calibri"/>
              </a:rPr>
              <a:t> - ↑ RR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CO</a:t>
            </a:r>
            <a:r>
              <a:rPr lang="en-IN" sz="1600" dirty="0" smtClean="0"/>
              <a:t>2</a:t>
            </a:r>
            <a:r>
              <a:rPr lang="en-IN" sz="2000" dirty="0" smtClean="0"/>
              <a:t> curve – Shift to right</a:t>
            </a:r>
          </a:p>
          <a:p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↓PO</a:t>
            </a:r>
            <a:r>
              <a:rPr lang="en-IN" sz="1600" dirty="0" smtClean="0"/>
              <a:t>2 – </a:t>
            </a:r>
            <a:r>
              <a:rPr lang="en-IN" sz="2000" dirty="0" smtClean="0"/>
              <a:t>Biphasic response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6775" y="143530"/>
            <a:ext cx="7353937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</a:t>
            </a:r>
            <a:r>
              <a:rPr lang="en-IN" sz="2800" b="1" dirty="0"/>
              <a:t> </a:t>
            </a:r>
            <a:r>
              <a:rPr lang="en-IN" sz="2800" b="1" dirty="0" smtClean="0"/>
              <a:t>– Blood Gases and Response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6838" y="3200400"/>
            <a:ext cx="4374705" cy="1692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Physiological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err="1" smtClean="0"/>
              <a:t>HbF</a:t>
            </a:r>
            <a:r>
              <a:rPr lang="en-IN" sz="2000" dirty="0" smtClean="0"/>
              <a:t>  replaced by 3-4 months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Physiological anaemia: 2-3 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Clotting factors (</a:t>
            </a:r>
            <a:r>
              <a:rPr lang="en-US" dirty="0" err="1" smtClean="0"/>
              <a:t>Vit.K</a:t>
            </a:r>
            <a:r>
              <a:rPr lang="en-US" dirty="0" smtClean="0"/>
              <a:t> dependent)                    &amp;</a:t>
            </a:r>
            <a:r>
              <a:rPr lang="en-US" sz="2000" dirty="0" smtClean="0"/>
              <a:t>Platelet  function deficient </a:t>
            </a:r>
            <a:endParaRPr lang="en-IN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14764" y="3226534"/>
            <a:ext cx="4276837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libri"/>
                <a:cs typeface="Calibri"/>
              </a:rPr>
              <a:t>Response to CO</a:t>
            </a:r>
            <a:r>
              <a:rPr lang="en-IN" sz="1600" dirty="0" smtClean="0">
                <a:latin typeface="Calibri"/>
                <a:cs typeface="Calibri"/>
              </a:rPr>
              <a:t>2</a:t>
            </a:r>
            <a:r>
              <a:rPr lang="en-IN" sz="2000" dirty="0" smtClean="0">
                <a:latin typeface="Calibri"/>
                <a:cs typeface="Calibri"/>
              </a:rPr>
              <a:t> -</a:t>
            </a:r>
            <a:r>
              <a:rPr lang="en-IN" sz="2000" dirty="0" smtClean="0"/>
              <a:t>↓PT Infants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Response to </a:t>
            </a:r>
            <a:r>
              <a:rPr lang="en-IN" sz="2000" dirty="0" smtClean="0">
                <a:cs typeface="Calibri"/>
              </a:rPr>
              <a:t>CO</a:t>
            </a:r>
            <a:r>
              <a:rPr lang="en-IN" dirty="0" smtClean="0">
                <a:cs typeface="Calibri"/>
              </a:rPr>
              <a:t>2</a:t>
            </a:r>
            <a:r>
              <a:rPr lang="en-IN" sz="2000" dirty="0" smtClean="0">
                <a:cs typeface="Calibri"/>
              </a:rPr>
              <a:t>-</a:t>
            </a:r>
            <a:r>
              <a:rPr lang="en-IN" sz="2000" dirty="0" smtClean="0"/>
              <a:t>↓Halothane</a:t>
            </a:r>
          </a:p>
          <a:p>
            <a:endParaRPr lang="en-IN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/>
              <a:t>↓PO2 – </a:t>
            </a:r>
            <a:r>
              <a:rPr lang="en-IN" sz="2000" dirty="0" smtClean="0">
                <a:cs typeface="Calibri"/>
              </a:rPr>
              <a:t>↑RR – Older infants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Hypothermia - Depression</a:t>
            </a:r>
            <a:endParaRPr lang="en-IN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1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2510" y="133350"/>
            <a:ext cx="3122458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</a:t>
            </a:r>
            <a:r>
              <a:rPr lang="en-IN" sz="28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19150"/>
            <a:ext cx="8534400" cy="41549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u="sng" dirty="0" smtClean="0">
                <a:solidFill>
                  <a:srgbClr val="002060"/>
                </a:solidFill>
              </a:rPr>
              <a:t>IMPLICATIONS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Pre-Oxygenation is Mandatory</a:t>
            </a:r>
          </a:p>
          <a:p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Induction and Emergence from Inhalational anaesthetics – </a:t>
            </a:r>
            <a:r>
              <a:rPr lang="en-IN" sz="2000" b="1" dirty="0" smtClean="0"/>
              <a:t>Rapid</a:t>
            </a:r>
          </a:p>
          <a:p>
            <a:r>
              <a:rPr lang="en-IN" sz="2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Breathing Circuit should have Minimal </a:t>
            </a:r>
            <a:r>
              <a:rPr lang="en-IN" sz="2000" dirty="0"/>
              <a:t>D</a:t>
            </a:r>
            <a:r>
              <a:rPr lang="en-IN" sz="2000" dirty="0" smtClean="0"/>
              <a:t>ead </a:t>
            </a:r>
            <a:r>
              <a:rPr lang="en-IN" sz="2000" dirty="0"/>
              <a:t>S</a:t>
            </a:r>
            <a:r>
              <a:rPr lang="en-IN" sz="2000" dirty="0" smtClean="0"/>
              <a:t>pace &amp; Resistance</a:t>
            </a:r>
          </a:p>
          <a:p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Body Temperature to be maintained – to ensure respiratory response to hypoxia</a:t>
            </a:r>
          </a:p>
          <a:p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IPPV is preferred (</a:t>
            </a:r>
            <a:r>
              <a:rPr lang="en-IN" sz="2000" dirty="0" smtClean="0">
                <a:latin typeface="Calibri"/>
                <a:cs typeface="Calibri"/>
              </a:rPr>
              <a:t>↑O2 required; ↓FRC; </a:t>
            </a:r>
            <a:r>
              <a:rPr lang="en-IN" sz="2000" dirty="0" smtClean="0">
                <a:cs typeface="Calibri"/>
              </a:rPr>
              <a:t>↑CV; ↑DS)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0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Chest X ray – Left dome is higher till 1 year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064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686559"/>
            <a:ext cx="6983065" cy="16312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PVR falls –  </a:t>
            </a:r>
            <a:r>
              <a:rPr lang="en-IN" sz="2000" dirty="0">
                <a:cs typeface="Calibri"/>
              </a:rPr>
              <a:t>↑ </a:t>
            </a:r>
            <a:r>
              <a:rPr lang="en-US" sz="2000" dirty="0" smtClean="0"/>
              <a:t>PO</a:t>
            </a:r>
            <a:r>
              <a:rPr lang="en-US" sz="1600" dirty="0" smtClean="0"/>
              <a:t>2 </a:t>
            </a:r>
            <a:r>
              <a:rPr lang="en-US" sz="2000" dirty="0" smtClean="0"/>
              <a:t> ; </a:t>
            </a:r>
            <a:r>
              <a:rPr lang="en-IN" sz="2000" dirty="0" smtClean="0"/>
              <a:t>↓PCO</a:t>
            </a:r>
            <a:r>
              <a:rPr lang="en-IN" sz="1600" dirty="0" smtClean="0"/>
              <a:t>2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Changes at 4 main shunts – Placenta, FO, DV, 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Umbilical cord clamping – Stops Placental flow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Pressure at LA &gt; RA – FO closes; Anatomical closure at 6 weeks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Increase in PaO</a:t>
            </a:r>
            <a:r>
              <a:rPr lang="en-US" sz="1600" dirty="0" smtClean="0"/>
              <a:t>2</a:t>
            </a:r>
            <a:r>
              <a:rPr lang="en-US" sz="2000" dirty="0" smtClean="0"/>
              <a:t> – DA closes; Fibrous closure at 2-3 weeks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9417" y="114300"/>
            <a:ext cx="5828647" cy="46166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Cardiovascular System – Transitional Changes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2424827"/>
            <a:ext cx="2666999" cy="25853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Reverts to </a:t>
            </a:r>
            <a:r>
              <a:rPr lang="en-US" b="1" u="sng" dirty="0" err="1" smtClean="0">
                <a:solidFill>
                  <a:srgbClr val="002060"/>
                </a:solidFill>
              </a:rPr>
              <a:t>Foetal</a:t>
            </a:r>
            <a:r>
              <a:rPr lang="en-US" b="1" u="sng" dirty="0" smtClean="0">
                <a:solidFill>
                  <a:srgbClr val="002060"/>
                </a:solidFill>
              </a:rPr>
              <a:t> Pattern</a:t>
            </a:r>
            <a:endParaRPr lang="en-IN" b="1" u="sng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Hypoxia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Acidosis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Hypothermia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Hypoglycaemia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Hypocalcaemia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 Hydration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Increased PAP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PGE</a:t>
            </a:r>
            <a:r>
              <a:rPr lang="en-US" sz="1400" dirty="0" smtClean="0"/>
              <a:t>2</a:t>
            </a:r>
            <a:endParaRPr lang="en-IN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971800" y="2845534"/>
            <a:ext cx="2819399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Response to hypoxia</a:t>
            </a:r>
            <a:endParaRPr lang="en-IN" sz="20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 PVR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Vasoconstriction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cs typeface="Calibri"/>
              </a:rPr>
              <a:t>Bradycardia</a:t>
            </a:r>
            <a:endParaRPr lang="en-US" sz="2000" dirty="0" smtClean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Fall in Cardiac Output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28950"/>
            <a:ext cx="3048000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Avoid Air bubbles  </a:t>
            </a:r>
            <a:r>
              <a:rPr lang="en-US" b="1" dirty="0" smtClean="0">
                <a:cs typeface="Calibri"/>
              </a:rPr>
              <a:t>IV sets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HR  kept higher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Upper airway handling - </a:t>
            </a:r>
            <a:r>
              <a:rPr lang="en-US" sz="2000" dirty="0" err="1" smtClean="0"/>
              <a:t>bradycardia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3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292" y="928628"/>
            <a:ext cx="3653308" cy="286232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Thickness RV &gt; LV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ECG Axis +180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  <a:endParaRPr lang="en-US" sz="2000" baseline="30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↓Contractile tissue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↑Connective tissue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Incomplete Sympathetic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Inadequate Adrenaline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↓ </a:t>
            </a:r>
            <a:r>
              <a:rPr lang="en-US" sz="2000" dirty="0" smtClean="0">
                <a:cs typeface="Calibri"/>
              </a:rPr>
              <a:t>Peripheral response to CCA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Predominant Vagal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Inactive Baroreceptors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5630" y="219730"/>
            <a:ext cx="6336222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Cardiovascular System – </a:t>
            </a:r>
            <a:r>
              <a:rPr lang="en-US" sz="2800" b="1" dirty="0" err="1" smtClean="0"/>
              <a:t>Haemodynamics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04037" y="3028950"/>
            <a:ext cx="4511363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↓Compliance &amp; Contractility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Can’t increase SV much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 – Rate </a:t>
            </a:r>
            <a:r>
              <a:rPr lang="en-US" sz="2000" dirty="0" err="1" smtClean="0"/>
              <a:t>dependant</a:t>
            </a:r>
            <a:r>
              <a:rPr lang="en-US" sz="2000" dirty="0" smtClean="0"/>
              <a:t>; Fixed 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↓CO – </a:t>
            </a:r>
            <a:r>
              <a:rPr lang="en-IN" sz="2000" dirty="0" err="1" smtClean="0"/>
              <a:t>Hypovolaemia</a:t>
            </a:r>
            <a:endParaRPr lang="en-IN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Volume Dependent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Volume Intolerant</a:t>
            </a:r>
          </a:p>
        </p:txBody>
      </p:sp>
    </p:spTree>
    <p:extLst>
      <p:ext uri="{BB962C8B-B14F-4D97-AF65-F5344CB8AC3E}">
        <p14:creationId xmlns:p14="http://schemas.microsoft.com/office/powerpoint/2010/main" val="7176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5630" y="219730"/>
            <a:ext cx="6336222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Cardiovascular System – </a:t>
            </a:r>
            <a:r>
              <a:rPr lang="en-US" sz="2800" b="1" dirty="0" err="1" smtClean="0"/>
              <a:t>Haemodynamics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952750"/>
            <a:ext cx="4276837" cy="19082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Delay in cord clamp: </a:t>
            </a:r>
            <a:r>
              <a:rPr lang="en-IN" sz="2000" dirty="0" smtClean="0">
                <a:cs typeface="Calibri"/>
              </a:rPr>
              <a:t>↑</a:t>
            </a:r>
            <a:r>
              <a:rPr lang="en-IN" sz="2000" dirty="0" smtClean="0"/>
              <a:t>BV 20</a:t>
            </a:r>
            <a:r>
              <a:rPr lang="en-IN" dirty="0" smtClean="0"/>
              <a:t>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Systolic BP: Good indicator-BV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Infant HR may </a:t>
            </a:r>
            <a:r>
              <a:rPr lang="en-IN" sz="2000" dirty="0" smtClean="0">
                <a:cs typeface="Calibri"/>
              </a:rPr>
              <a:t>↑ 200/min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Sinus </a:t>
            </a:r>
            <a:r>
              <a:rPr lang="en-US" sz="2000" dirty="0" err="1" smtClean="0">
                <a:cs typeface="Calibri"/>
              </a:rPr>
              <a:t>Arrythmia</a:t>
            </a:r>
            <a:r>
              <a:rPr lang="en-US" sz="2000" dirty="0" smtClean="0">
                <a:cs typeface="Calibri"/>
              </a:rPr>
              <a:t> Common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cs typeface="Calibri"/>
              </a:rPr>
              <a:t>Tall R</a:t>
            </a:r>
            <a:r>
              <a:rPr lang="en-US" sz="1600" dirty="0" smtClean="0">
                <a:cs typeface="Calibri"/>
              </a:rPr>
              <a:t>(right)</a:t>
            </a:r>
            <a:r>
              <a:rPr lang="en-US" dirty="0" smtClean="0">
                <a:cs typeface="Calibri"/>
              </a:rPr>
              <a:t>Deep S</a:t>
            </a:r>
            <a:r>
              <a:rPr lang="en-US" sz="1600" dirty="0" smtClean="0">
                <a:cs typeface="Calibri"/>
              </a:rPr>
              <a:t>(left);</a:t>
            </a:r>
            <a:r>
              <a:rPr lang="en-IN" dirty="0" smtClean="0"/>
              <a:t>↓QRS, PR, T</a:t>
            </a:r>
            <a:endParaRPr lang="en-IN" dirty="0" smtClean="0"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Neonate HR</a:t>
            </a:r>
            <a:r>
              <a:rPr lang="en-IN" sz="2000" dirty="0"/>
              <a:t> </a:t>
            </a:r>
            <a:r>
              <a:rPr lang="en-IN" sz="2000" dirty="0" smtClean="0"/>
              <a:t>&lt;85/min-Arrest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4898" y="941784"/>
            <a:ext cx="3389902" cy="307776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Blood volume(ml/Kg)</a:t>
            </a:r>
          </a:p>
          <a:p>
            <a:r>
              <a:rPr lang="en-US" sz="2000" dirty="0" smtClean="0"/>
              <a:t>    - </a:t>
            </a:r>
            <a:r>
              <a:rPr lang="en-US" dirty="0" smtClean="0"/>
              <a:t>Newborn: 90-100</a:t>
            </a:r>
          </a:p>
          <a:p>
            <a:r>
              <a:rPr lang="en-US" dirty="0" smtClean="0"/>
              <a:t>    - 1-2 </a:t>
            </a:r>
            <a:r>
              <a:rPr lang="en-US" dirty="0" err="1" smtClean="0"/>
              <a:t>yrs</a:t>
            </a:r>
            <a:r>
              <a:rPr lang="en-US" dirty="0" smtClean="0"/>
              <a:t>     : 75-80</a:t>
            </a:r>
          </a:p>
          <a:p>
            <a:r>
              <a:rPr lang="en-US" dirty="0"/>
              <a:t> </a:t>
            </a:r>
            <a:r>
              <a:rPr lang="en-US" dirty="0" smtClean="0"/>
              <a:t>   - 2-15 </a:t>
            </a:r>
            <a:r>
              <a:rPr lang="en-US" dirty="0" err="1" smtClean="0"/>
              <a:t>yrs</a:t>
            </a:r>
            <a:r>
              <a:rPr lang="en-US" dirty="0" smtClean="0"/>
              <a:t>   : 70 – 75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↓Haematocrit – 8-12 </a:t>
            </a:r>
            <a:r>
              <a:rPr lang="en-IN" sz="2000" dirty="0" err="1" smtClean="0"/>
              <a:t>wks</a:t>
            </a:r>
            <a:endParaRPr lang="en-IN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Cardiac Output(ml/Kg/min)</a:t>
            </a:r>
          </a:p>
          <a:p>
            <a:r>
              <a:rPr lang="en-US" sz="2000" dirty="0" smtClean="0"/>
              <a:t>      - </a:t>
            </a:r>
            <a:r>
              <a:rPr lang="en-US" dirty="0" smtClean="0"/>
              <a:t>In utero : 350-400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/>
              <a:t>- </a:t>
            </a:r>
            <a:r>
              <a:rPr lang="en-US" dirty="0" smtClean="0"/>
              <a:t>1 week   </a:t>
            </a:r>
            <a:r>
              <a:rPr lang="en-US" dirty="0"/>
              <a:t>: </a:t>
            </a:r>
            <a:r>
              <a:rPr lang="en-US" dirty="0" smtClean="0"/>
              <a:t>150-200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Systolic BP: 50-65 mm Hg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HR: 100-170/min</a:t>
            </a:r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33321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63891"/>
              </p:ext>
            </p:extLst>
          </p:nvPr>
        </p:nvGraphicFramePr>
        <p:xfrm>
          <a:off x="990600" y="571500"/>
          <a:ext cx="716280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  <a:gridCol w="1219200"/>
                <a:gridCol w="1219200"/>
                <a:gridCol w="1752600"/>
              </a:tblGrid>
              <a:tr h="3886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VITAL</a:t>
                      </a:r>
                      <a:r>
                        <a:rPr lang="en-US" sz="2100" baseline="0" dirty="0" smtClean="0"/>
                        <a:t> SIGNS</a:t>
                      </a:r>
                      <a:endParaRPr lang="en-IN" sz="21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Age</a:t>
                      </a:r>
                      <a:endParaRPr lang="en-IN" sz="2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RR</a:t>
                      </a:r>
                      <a:endParaRPr lang="en-IN" sz="2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HR</a:t>
                      </a:r>
                      <a:endParaRPr lang="en-IN" sz="2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SYS BP</a:t>
                      </a:r>
                      <a:endParaRPr lang="en-IN" sz="2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DIA  BP</a:t>
                      </a:r>
                      <a:endParaRPr lang="en-IN" sz="2100" b="1" dirty="0"/>
                    </a:p>
                  </a:txBody>
                  <a:tcPr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Neonate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40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140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65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40</a:t>
                      </a:r>
                      <a:endParaRPr lang="en-IN" sz="2100" dirty="0"/>
                    </a:p>
                  </a:txBody>
                  <a:tcPr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 year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30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120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95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65</a:t>
                      </a:r>
                      <a:endParaRPr lang="en-IN" sz="2100" dirty="0"/>
                    </a:p>
                  </a:txBody>
                  <a:tcPr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3 years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25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100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100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70</a:t>
                      </a:r>
                      <a:endParaRPr lang="en-IN" sz="2100" dirty="0"/>
                    </a:p>
                  </a:txBody>
                  <a:tcPr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12 years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20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80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110</a:t>
                      </a:r>
                      <a:endParaRPr lang="en-IN" sz="2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60</a:t>
                      </a:r>
                      <a:endParaRPr lang="en-IN" sz="21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0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26207"/>
            <a:ext cx="8839200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Anatomical immaturity – 10% of body weight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Functional Immaturity – Poorly developed BBB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Localisation</a:t>
            </a:r>
            <a:r>
              <a:rPr lang="en-US" sz="2000" dirty="0" smtClean="0"/>
              <a:t> of Pain – 3-10 months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NM Junction is immature at birth – Starts developing by 12 weeks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Short thin-walled poorly supported capillaries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Capillaries open at right angles into veins (ICV)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7937" y="57150"/>
            <a:ext cx="4231607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Central Nervous System</a:t>
            </a:r>
            <a:endParaRPr lang="en-IN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800350"/>
            <a:ext cx="8839200" cy="22467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Sensitivity to acetylcholine along the whole length of the nerve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Sensitivity </a:t>
            </a:r>
            <a:r>
              <a:rPr lang="en-IN" sz="2000" dirty="0">
                <a:cs typeface="Calibri"/>
              </a:rPr>
              <a:t>↑ </a:t>
            </a:r>
            <a:r>
              <a:rPr lang="en-IN" sz="2000" dirty="0" smtClean="0">
                <a:cs typeface="Calibri"/>
              </a:rPr>
              <a:t>to d-</a:t>
            </a:r>
            <a:r>
              <a:rPr lang="en-IN" sz="2000" dirty="0" err="1" smtClean="0">
                <a:cs typeface="Calibri"/>
              </a:rPr>
              <a:t>Tubocurarine</a:t>
            </a:r>
            <a:r>
              <a:rPr lang="en-IN" sz="2000" dirty="0" smtClean="0">
                <a:cs typeface="Calibri"/>
              </a:rPr>
              <a:t>; </a:t>
            </a:r>
            <a:r>
              <a:rPr lang="en-IN" sz="2000" dirty="0" smtClean="0"/>
              <a:t>↓ to Succinylcholine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Venous Obstruction → arterial pressure(</a:t>
            </a:r>
            <a:r>
              <a:rPr lang="en-IN" sz="2000" dirty="0" smtClean="0">
                <a:cs typeface="Calibri"/>
              </a:rPr>
              <a:t>↑) </a:t>
            </a:r>
            <a:r>
              <a:rPr lang="en-US" sz="2000" dirty="0" smtClean="0"/>
              <a:t>→ IV </a:t>
            </a:r>
            <a:r>
              <a:rPr lang="en-US" sz="2000" dirty="0" err="1" smtClean="0"/>
              <a:t>Haemorrhage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Asphyxia, </a:t>
            </a:r>
            <a:r>
              <a:rPr lang="en-US" sz="2000" dirty="0" err="1" smtClean="0"/>
              <a:t>Apnoea</a:t>
            </a:r>
            <a:r>
              <a:rPr lang="en-US" sz="2000" dirty="0" smtClean="0"/>
              <a:t>, Large bolus of NaHCO</a:t>
            </a:r>
            <a:r>
              <a:rPr lang="en-US" sz="1600" dirty="0" smtClean="0"/>
              <a:t>3, </a:t>
            </a:r>
            <a:r>
              <a:rPr lang="en-US" sz="2000" dirty="0" smtClean="0"/>
              <a:t>10% D; </a:t>
            </a:r>
            <a:r>
              <a:rPr lang="en-IN" sz="2000" dirty="0" smtClean="0">
                <a:cs typeface="Calibri"/>
              </a:rPr>
              <a:t>↑BP are causes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Neuronal apoptosis, Dendritic changes -</a:t>
            </a:r>
            <a:r>
              <a:rPr lang="en-US" sz="2000" dirty="0" err="1" smtClean="0">
                <a:cs typeface="Calibri"/>
              </a:rPr>
              <a:t>Volatile,Ketamine</a:t>
            </a:r>
            <a:r>
              <a:rPr lang="en-US" sz="2000" dirty="0" smtClean="0">
                <a:cs typeface="Calibri"/>
              </a:rPr>
              <a:t>, </a:t>
            </a:r>
            <a:r>
              <a:rPr lang="en-US" sz="2000" dirty="0" err="1" smtClean="0">
                <a:cs typeface="Calibri"/>
              </a:rPr>
              <a:t>Propofol</a:t>
            </a:r>
            <a:endParaRPr lang="en-US" sz="2000" dirty="0" smtClean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Late Pregnancy to 3 years of life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607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0942"/>
            <a:ext cx="4431136" cy="2128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4468" y="3003456"/>
            <a:ext cx="7118932" cy="120032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>
                <a:cs typeface="Calibri"/>
              </a:rPr>
              <a:t>Embryonic life	: Spinal cord fill the spinal canal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>
                <a:cs typeface="Calibri"/>
              </a:rPr>
              <a:t>Paediatric		: L3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>
                <a:cs typeface="Calibri"/>
              </a:rPr>
              <a:t>Adult		: L1</a:t>
            </a:r>
          </a:p>
        </p:txBody>
      </p:sp>
    </p:spTree>
    <p:extLst>
      <p:ext uri="{BB962C8B-B14F-4D97-AF65-F5344CB8AC3E}">
        <p14:creationId xmlns:p14="http://schemas.microsoft.com/office/powerpoint/2010/main" val="33206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05981"/>
            <a:ext cx="8839200" cy="224676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More heat loss - </a:t>
            </a:r>
            <a:r>
              <a:rPr lang="en-IN" sz="2000" dirty="0" smtClean="0"/>
              <a:t>↓Insulation, </a:t>
            </a:r>
            <a:r>
              <a:rPr lang="en-IN" sz="2000" dirty="0" smtClean="0">
                <a:cs typeface="Calibri"/>
              </a:rPr>
              <a:t>↑BSA/</a:t>
            </a:r>
            <a:r>
              <a:rPr lang="en-IN" sz="2000" dirty="0" err="1" smtClean="0">
                <a:cs typeface="Calibri"/>
              </a:rPr>
              <a:t>Wt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Less Heat Production - </a:t>
            </a:r>
            <a:r>
              <a:rPr lang="en-IN" sz="2000" dirty="0" smtClean="0"/>
              <a:t>↓Shivering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Infants – Non Shivering Thermogenesis (Brown fat)– O</a:t>
            </a:r>
            <a:r>
              <a:rPr lang="en-US" sz="1600" dirty="0" smtClean="0"/>
              <a:t>2 </a:t>
            </a:r>
            <a:r>
              <a:rPr lang="en-US" sz="2000" dirty="0" smtClean="0"/>
              <a:t>intensive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Neutral Temperature: </a:t>
            </a:r>
            <a:r>
              <a:rPr lang="en-US" sz="2000" dirty="0" err="1" smtClean="0"/>
              <a:t>Thermoneutral</a:t>
            </a:r>
            <a:r>
              <a:rPr lang="en-US" sz="2000" dirty="0" smtClean="0"/>
              <a:t> range for </a:t>
            </a:r>
            <a:r>
              <a:rPr lang="en-IN" sz="2000" dirty="0"/>
              <a:t>↓</a:t>
            </a:r>
            <a:r>
              <a:rPr lang="en-US" sz="2000" dirty="0" smtClean="0"/>
              <a:t> O</a:t>
            </a:r>
            <a:r>
              <a:rPr lang="en-US" sz="1600" dirty="0" smtClean="0"/>
              <a:t>2 </a:t>
            </a:r>
            <a:r>
              <a:rPr lang="en-US" sz="2000" dirty="0" smtClean="0"/>
              <a:t>consumption</a:t>
            </a:r>
          </a:p>
          <a:p>
            <a:r>
              <a:rPr lang="en-US" sz="2000" dirty="0" smtClean="0"/>
              <a:t>     </a:t>
            </a:r>
            <a:r>
              <a:rPr lang="en-US" b="1" dirty="0" smtClean="0"/>
              <a:t>(Pre-term:34</a:t>
            </a:r>
            <a:r>
              <a:rPr lang="en-US" b="1" baseline="30000" dirty="0" smtClean="0"/>
              <a:t>0</a:t>
            </a:r>
            <a:r>
              <a:rPr lang="en-US" b="1" dirty="0" smtClean="0"/>
              <a:t>C; Neonate:32</a:t>
            </a:r>
            <a:r>
              <a:rPr lang="en-US" b="1" baseline="30000" dirty="0" smtClean="0"/>
              <a:t>0</a:t>
            </a:r>
            <a:r>
              <a:rPr lang="en-US" b="1" dirty="0" smtClean="0"/>
              <a:t>C; Adult: 28</a:t>
            </a:r>
            <a:r>
              <a:rPr lang="en-US" b="1" baseline="30000" dirty="0" smtClean="0"/>
              <a:t>0</a:t>
            </a:r>
            <a:r>
              <a:rPr lang="en-US" b="1" dirty="0" smtClean="0"/>
              <a:t>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Critical Temperature: Below this hypothermia sets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b="1" dirty="0" smtClean="0"/>
              <a:t>(Pre-term:28</a:t>
            </a:r>
            <a:r>
              <a:rPr lang="en-US" b="1" baseline="30000" dirty="0" smtClean="0"/>
              <a:t>0</a:t>
            </a:r>
            <a:r>
              <a:rPr lang="en-US" b="1" dirty="0" smtClean="0"/>
              <a:t>C</a:t>
            </a:r>
            <a:r>
              <a:rPr lang="en-US" b="1" dirty="0"/>
              <a:t>; </a:t>
            </a:r>
            <a:r>
              <a:rPr lang="en-US" b="1" dirty="0" smtClean="0"/>
              <a:t>Neonate:22</a:t>
            </a:r>
            <a:r>
              <a:rPr lang="en-US" b="1" baseline="30000" dirty="0" smtClean="0"/>
              <a:t>0</a:t>
            </a:r>
            <a:r>
              <a:rPr lang="en-US" b="1" dirty="0" smtClean="0"/>
              <a:t>C</a:t>
            </a:r>
            <a:r>
              <a:rPr lang="en-US" b="1" dirty="0"/>
              <a:t>; Adult: 1</a:t>
            </a:r>
            <a:r>
              <a:rPr lang="en-US" b="1" baseline="30000" dirty="0" smtClean="0"/>
              <a:t>0</a:t>
            </a:r>
            <a:r>
              <a:rPr lang="en-US" b="1" dirty="0" smtClean="0"/>
              <a:t>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5921" y="57150"/>
            <a:ext cx="2095638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Temperature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071158"/>
            <a:ext cx="297180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Acidosis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↑ </a:t>
            </a:r>
            <a:r>
              <a:rPr lang="en-IN" sz="2000" dirty="0" smtClean="0"/>
              <a:t>O</a:t>
            </a:r>
            <a:r>
              <a:rPr lang="en-IN" sz="1600" dirty="0" smtClean="0"/>
              <a:t>2 </a:t>
            </a:r>
            <a:r>
              <a:rPr lang="en-IN" sz="2000" dirty="0" smtClean="0"/>
              <a:t>uptake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 → L shunt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Respiratory depression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Hypoventilation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</a:t>
            </a:r>
            <a:r>
              <a:rPr lang="en-US" sz="2000" dirty="0" smtClean="0"/>
              <a:t>recovery;</a:t>
            </a:r>
            <a:r>
              <a:rPr lang="en-IN" sz="2000" dirty="0" smtClean="0">
                <a:cs typeface="Calibri"/>
              </a:rPr>
              <a:t>↑</a:t>
            </a:r>
            <a:r>
              <a:rPr lang="en-US" sz="2000" dirty="0" smtClean="0"/>
              <a:t> drug act.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3181350"/>
            <a:ext cx="2372321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 Surfactant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Arrythmias</a:t>
            </a:r>
            <a:r>
              <a:rPr lang="en-US" sz="2000" dirty="0" smtClean="0"/>
              <a:t>, </a:t>
            </a:r>
            <a:r>
              <a:rPr lang="en-IN" sz="2000" dirty="0" smtClean="0"/>
              <a:t>↓CO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Wound infections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Coagulopathies,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↓Platelet fn.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412688"/>
            <a:ext cx="3124200" cy="9848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↑Insensible water loss </a:t>
            </a:r>
          </a:p>
          <a:p>
            <a:r>
              <a:rPr lang="en-US" sz="2000" dirty="0">
                <a:cs typeface="Calibri"/>
              </a:rPr>
              <a:t> </a:t>
            </a:r>
            <a:r>
              <a:rPr lang="en-US" sz="2000" dirty="0" smtClean="0">
                <a:cs typeface="Calibri"/>
              </a:rPr>
              <a:t>     Pre term (82 ml/Kg/Day)</a:t>
            </a:r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27842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03005"/>
            <a:ext cx="4343400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Low GFR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↓ </a:t>
            </a:r>
            <a:r>
              <a:rPr lang="en-US" sz="2000" dirty="0" smtClean="0"/>
              <a:t>Tubular Reabsorption – 8 </a:t>
            </a:r>
            <a:r>
              <a:rPr lang="en-US" dirty="0" err="1" smtClean="0"/>
              <a:t>mo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↑Aldosterone, VP, AT II, ANP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Obligatory Salt losers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Premature:</a:t>
            </a:r>
            <a:r>
              <a:rPr lang="en-IN" sz="2000" dirty="0" smtClean="0"/>
              <a:t>↓</a:t>
            </a:r>
            <a:r>
              <a:rPr lang="en-IN" sz="2000" dirty="0" err="1" smtClean="0"/>
              <a:t>Cr.Cl</a:t>
            </a:r>
            <a:r>
              <a:rPr lang="en-IN" sz="2000" dirty="0" smtClean="0"/>
              <a:t>;↓HCO</a:t>
            </a:r>
            <a:r>
              <a:rPr lang="en-IN" sz="1600" dirty="0" smtClean="0"/>
              <a:t>3 </a:t>
            </a:r>
            <a:r>
              <a:rPr lang="en-IN" sz="1600" dirty="0" err="1" smtClean="0"/>
              <a:t>reabs</a:t>
            </a:r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Serum Protein, Urea </a:t>
            </a:r>
            <a:r>
              <a:rPr lang="en-IN" sz="2000" dirty="0" smtClean="0"/>
              <a:t>↓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cs typeface="Calibri"/>
              </a:rPr>
              <a:t>Body reserve of calcium is </a:t>
            </a:r>
            <a:r>
              <a:rPr lang="en-US" sz="2000" dirty="0" smtClean="0">
                <a:cs typeface="Calibri"/>
              </a:rPr>
              <a:t>low</a:t>
            </a:r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↑ECF proportion</a:t>
            </a:r>
            <a:r>
              <a:rPr lang="en-IN" sz="1600" dirty="0" smtClean="0">
                <a:cs typeface="Calibri"/>
              </a:rPr>
              <a:t>(</a:t>
            </a:r>
            <a:r>
              <a:rPr lang="en-IN" sz="1600" b="1" dirty="0" smtClean="0">
                <a:cs typeface="Calibri"/>
              </a:rPr>
              <a:t>40% </a:t>
            </a:r>
            <a:r>
              <a:rPr lang="en-IN" sz="1600" b="1" dirty="0" err="1" smtClean="0">
                <a:cs typeface="Calibri"/>
              </a:rPr>
              <a:t>vs</a:t>
            </a:r>
            <a:r>
              <a:rPr lang="en-IN" sz="1600" b="1" dirty="0" smtClean="0">
                <a:cs typeface="Calibri"/>
              </a:rPr>
              <a:t> 20% </a:t>
            </a:r>
            <a:r>
              <a:rPr lang="en-IN" sz="1600" dirty="0" smtClean="0">
                <a:cs typeface="Calibri"/>
              </a:rPr>
              <a:t>BW)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65486" y="114300"/>
            <a:ext cx="4576510" cy="46166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Renal System- Salt &amp; Fluid Balance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78934"/>
            <a:ext cx="8534400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Fluid &amp; Salt supplementation/replacement to be taken care of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5% Dextrose with 0.2-0.9% Saline for maintenance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RL or NS for replacement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Volume of distribution of drugs may be altered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Drug elimination will be delayed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703005"/>
            <a:ext cx="4419600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Daily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Sodium(</a:t>
            </a:r>
            <a:r>
              <a:rPr lang="en-US" sz="2000" dirty="0" err="1" smtClean="0"/>
              <a:t>mEq</a:t>
            </a:r>
            <a:r>
              <a:rPr lang="en-US" sz="2000" dirty="0" smtClean="0"/>
              <a:t>/Kg/day)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- Term	   : 2-3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- &lt; 30 </a:t>
            </a:r>
            <a:r>
              <a:rPr lang="en-US" sz="2000" dirty="0" err="1" smtClean="0"/>
              <a:t>wks</a:t>
            </a:r>
            <a:r>
              <a:rPr lang="en-US" sz="2000" dirty="0" smtClean="0"/>
              <a:t> GA: 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- .&gt;30 </a:t>
            </a:r>
            <a:r>
              <a:rPr lang="en-US" sz="2000" dirty="0" err="1" smtClean="0"/>
              <a:t>wks</a:t>
            </a:r>
            <a:r>
              <a:rPr lang="en-US" sz="2000" dirty="0" smtClean="0"/>
              <a:t> GA: 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Potassium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- Infants : 2-3 </a:t>
            </a:r>
            <a:r>
              <a:rPr lang="en-US" sz="2000" dirty="0" err="1" smtClean="0"/>
              <a:t>mEq</a:t>
            </a:r>
            <a:r>
              <a:rPr lang="en-US" sz="2000" dirty="0" smtClean="0"/>
              <a:t>/Kg/day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Calcium: 500 mg/Day </a:t>
            </a:r>
          </a:p>
        </p:txBody>
      </p:sp>
    </p:spTree>
    <p:extLst>
      <p:ext uri="{BB962C8B-B14F-4D97-AF65-F5344CB8AC3E}">
        <p14:creationId xmlns:p14="http://schemas.microsoft.com/office/powerpoint/2010/main" val="31101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0" y="1200151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dirty="0"/>
          </a:p>
          <a:p>
            <a:pPr marL="0" indent="0" algn="r">
              <a:buNone/>
            </a:pPr>
            <a:endParaRPr lang="en-IN" sz="1800" dirty="0" smtClean="0"/>
          </a:p>
          <a:p>
            <a:pPr marL="0" indent="0" algn="r">
              <a:buNone/>
            </a:pPr>
            <a:endParaRPr lang="en-IN" sz="2400" b="1" dirty="0" smtClean="0"/>
          </a:p>
          <a:p>
            <a:pPr marL="0" indent="0" algn="r">
              <a:buNone/>
            </a:pPr>
            <a:endParaRPr lang="en-IN" sz="2400" b="1" dirty="0"/>
          </a:p>
          <a:p>
            <a:pPr marL="0" indent="0" algn="r">
              <a:buNone/>
            </a:pPr>
            <a:endParaRPr lang="en-IN" sz="2400" b="1" dirty="0" smtClean="0"/>
          </a:p>
          <a:p>
            <a:pPr marL="0" indent="0" algn="r">
              <a:buNone/>
            </a:pPr>
            <a:endParaRPr lang="en-IN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72819"/>
            <a:ext cx="2286000" cy="646331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References</a:t>
            </a:r>
            <a:endParaRPr lang="en-IN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0430"/>
            <a:ext cx="8534400" cy="378565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Rebecca Jacob, Understanding </a:t>
            </a:r>
            <a:r>
              <a:rPr lang="en-US" sz="2000" dirty="0" err="1" smtClean="0"/>
              <a:t>Paediatric</a:t>
            </a:r>
            <a:r>
              <a:rPr lang="en-US" sz="2000" dirty="0" smtClean="0"/>
              <a:t>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Ed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Fiona Macfarlane, </a:t>
            </a:r>
            <a:r>
              <a:rPr lang="en-US" sz="2000" dirty="0" err="1" smtClean="0"/>
              <a:t>Paediatric</a:t>
            </a:r>
            <a:r>
              <a:rPr lang="en-US" sz="2000" dirty="0" smtClean="0"/>
              <a:t> Anatomy and Physiology and the Basics of </a:t>
            </a:r>
            <a:r>
              <a:rPr lang="en-US" sz="2000" dirty="0" err="1" smtClean="0"/>
              <a:t>Paediatric</a:t>
            </a:r>
            <a:r>
              <a:rPr lang="en-US" sz="2000" dirty="0" smtClean="0"/>
              <a:t>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, World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 Tutorial of the week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Sue Clarke, The differences of </a:t>
            </a:r>
            <a:r>
              <a:rPr lang="en-US" sz="2000" dirty="0" err="1" smtClean="0"/>
              <a:t>anaesthetic</a:t>
            </a:r>
            <a:r>
              <a:rPr lang="en-US" sz="2000" dirty="0" smtClean="0"/>
              <a:t> care in </a:t>
            </a:r>
            <a:r>
              <a:rPr lang="en-US" sz="2000" dirty="0" err="1" smtClean="0"/>
              <a:t>paediatrics</a:t>
            </a:r>
            <a:r>
              <a:rPr lang="en-US" sz="2000" dirty="0" smtClean="0"/>
              <a:t> compared to adults, Clinical Feature, September 2010, Volume 20, Issue 9, </a:t>
            </a:r>
            <a:r>
              <a:rPr lang="en-US" sz="2000" dirty="0" smtClean="0">
                <a:hlinkClick r:id="rId2"/>
              </a:rPr>
              <a:t>www.afpp.org.uk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Dr.M.N.Chidananda</a:t>
            </a:r>
            <a:r>
              <a:rPr lang="en-US" sz="2000" dirty="0" smtClean="0"/>
              <a:t> </a:t>
            </a:r>
            <a:r>
              <a:rPr lang="en-US" sz="2000" dirty="0" err="1" smtClean="0"/>
              <a:t>Swamy</a:t>
            </a:r>
            <a:r>
              <a:rPr lang="en-US" sz="2000" dirty="0" smtClean="0"/>
              <a:t>, </a:t>
            </a:r>
            <a:r>
              <a:rPr lang="en-US" sz="2000" dirty="0" err="1" smtClean="0"/>
              <a:t>Dr.D.Mallikarjun</a:t>
            </a:r>
            <a:r>
              <a:rPr lang="en-US" sz="2000" dirty="0" smtClean="0"/>
              <a:t>, Applied aspects of anatomy and physiology of relevance to </a:t>
            </a:r>
            <a:r>
              <a:rPr lang="en-US" sz="2000" dirty="0" err="1" smtClean="0"/>
              <a:t>paediatric</a:t>
            </a:r>
            <a:r>
              <a:rPr lang="en-US" sz="2000" dirty="0" smtClean="0"/>
              <a:t>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, Indian J </a:t>
            </a:r>
            <a:r>
              <a:rPr lang="en-US" sz="2000" dirty="0" err="1" smtClean="0"/>
              <a:t>Anaesth</a:t>
            </a:r>
            <a:r>
              <a:rPr lang="en-US" sz="2000" dirty="0" smtClean="0"/>
              <a:t>, 2004; 4(5): 333-339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Lena Tan, George H </a:t>
            </a:r>
            <a:r>
              <a:rPr lang="en-US" sz="2000" dirty="0" err="1" smtClean="0"/>
              <a:t>Meakin</a:t>
            </a:r>
            <a:r>
              <a:rPr lang="en-US" sz="2000" dirty="0" smtClean="0"/>
              <a:t>,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 for the uncooperative child, Continuing </a:t>
            </a:r>
            <a:r>
              <a:rPr lang="en-US" sz="2000" dirty="0" err="1" smtClean="0"/>
              <a:t>Educatiion</a:t>
            </a:r>
            <a:r>
              <a:rPr lang="en-US" sz="2000" dirty="0" smtClean="0"/>
              <a:t> in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, </a:t>
            </a:r>
            <a:r>
              <a:rPr lang="en-US" sz="2000" dirty="0" err="1" smtClean="0"/>
              <a:t>Crtical</a:t>
            </a:r>
            <a:r>
              <a:rPr lang="en-US" sz="2000" dirty="0" smtClean="0"/>
              <a:t> care &amp; Pain, Volume 10, Number 2, 2010</a:t>
            </a:r>
          </a:p>
        </p:txBody>
      </p:sp>
    </p:spTree>
    <p:extLst>
      <p:ext uri="{BB962C8B-B14F-4D97-AF65-F5344CB8AC3E}">
        <p14:creationId xmlns:p14="http://schemas.microsoft.com/office/powerpoint/2010/main" val="39628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81334"/>
              </p:ext>
            </p:extLst>
          </p:nvPr>
        </p:nvGraphicFramePr>
        <p:xfrm>
          <a:off x="533400" y="685800"/>
          <a:ext cx="8153400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329"/>
                <a:gridCol w="1949501"/>
                <a:gridCol w="1410614"/>
                <a:gridCol w="1410614"/>
                <a:gridCol w="2282342"/>
              </a:tblGrid>
              <a:tr h="4343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BODY WATER</a:t>
                      </a:r>
                      <a:r>
                        <a:rPr lang="en-US" sz="2400" baseline="0" dirty="0" smtClean="0"/>
                        <a:t> &amp; DISTRIBUTION</a:t>
                      </a:r>
                      <a:endParaRPr lang="en-IN" sz="2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Pre Term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Term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1-3 years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Adults</a:t>
                      </a:r>
                      <a:endParaRPr lang="en-IN" sz="2400" dirty="0"/>
                    </a:p>
                  </a:txBody>
                  <a:tcPr marT="34290" marB="34290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TBW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85%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80%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IN" sz="2400" dirty="0"/>
                    </a:p>
                  </a:txBody>
                  <a:tcPr marT="34290" marB="34290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ECF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53%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45%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IN" sz="2400" dirty="0"/>
                    </a:p>
                  </a:txBody>
                  <a:tcPr marT="34290" marB="34290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ICF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35%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40%</a:t>
                      </a:r>
                      <a:endParaRPr lang="en-IN" sz="2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40%</a:t>
                      </a:r>
                      <a:endParaRPr lang="en-IN" sz="2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55405"/>
            <a:ext cx="8839200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 Metabolic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↓ Body reserves of CHO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↓ Liver Function; Decreased function of hepatic enzymes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 </a:t>
            </a:r>
            <a:r>
              <a:rPr lang="en-IN" sz="2000" dirty="0" smtClean="0">
                <a:cs typeface="Calibri"/>
              </a:rPr>
              <a:t>Neonates: Conjugation reactions impaired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Low level of plasma albumin</a:t>
            </a:r>
            <a:endParaRPr lang="en-IN" sz="20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Gastric pH – </a:t>
            </a:r>
            <a:r>
              <a:rPr lang="en-IN" sz="2000" dirty="0" err="1" smtClean="0">
                <a:cs typeface="Calibri"/>
              </a:rPr>
              <a:t>Alkalotic</a:t>
            </a:r>
            <a:r>
              <a:rPr lang="en-IN" sz="2000" dirty="0" smtClean="0">
                <a:cs typeface="Calibri"/>
              </a:rPr>
              <a:t> : 2 days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Lower Oesophageal sphincter tone </a:t>
            </a:r>
            <a:r>
              <a:rPr lang="en-IN" sz="2000" dirty="0" smtClean="0"/>
              <a:t>↓</a:t>
            </a:r>
            <a:endParaRPr lang="en-IN" sz="2000" dirty="0" smtClean="0"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Poor coordination of swallowing and respiration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0334" y="205085"/>
            <a:ext cx="4066819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Liver, GIT and Metabolism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765887"/>
            <a:ext cx="4267200" cy="1015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↑Tendency for hypoglycaemia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cs typeface="Calibri"/>
              </a:rPr>
              <a:t>Hypoglycaemia</a:t>
            </a:r>
            <a:r>
              <a:rPr lang="en-US" sz="2000" dirty="0" smtClean="0">
                <a:cs typeface="Calibri"/>
              </a:rPr>
              <a:t>   : &lt; 40 mg/</a:t>
            </a:r>
            <a:r>
              <a:rPr lang="en-US" sz="2000" dirty="0" err="1" smtClean="0">
                <a:cs typeface="Calibri"/>
              </a:rPr>
              <a:t>dL</a:t>
            </a:r>
            <a:endParaRPr lang="en-US" sz="2000" dirty="0" smtClean="0"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cs typeface="Calibri"/>
              </a:rPr>
              <a:t>Hyperglycaemia</a:t>
            </a:r>
            <a:r>
              <a:rPr lang="en-US" sz="2000" dirty="0" smtClean="0">
                <a:cs typeface="Calibri"/>
              </a:rPr>
              <a:t>  : 125-140  mg/</a:t>
            </a:r>
            <a:r>
              <a:rPr lang="en-US" sz="2000" dirty="0" err="1" smtClean="0">
                <a:cs typeface="Calibri"/>
              </a:rPr>
              <a:t>dL</a:t>
            </a:r>
            <a:endParaRPr lang="en-US" sz="2000" dirty="0" smtClean="0"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610511"/>
            <a:ext cx="4191000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alibri"/>
              </a:rPr>
              <a:t>Barbiturates &amp; Opioids </a:t>
            </a:r>
          </a:p>
          <a:p>
            <a:r>
              <a:rPr lang="en-US" sz="2000" dirty="0">
                <a:cs typeface="Calibri"/>
              </a:rPr>
              <a:t> </a:t>
            </a:r>
            <a:r>
              <a:rPr lang="en-US" sz="2000" dirty="0" smtClean="0">
                <a:cs typeface="Calibri"/>
              </a:rPr>
              <a:t>     </a:t>
            </a:r>
            <a:r>
              <a:rPr lang="en-US" sz="2000" dirty="0">
                <a:cs typeface="Calibri"/>
              </a:rPr>
              <a:t>-</a:t>
            </a:r>
            <a:r>
              <a:rPr lang="en-US" sz="2000" dirty="0" smtClean="0">
                <a:cs typeface="Calibri"/>
              </a:rPr>
              <a:t> longer duration of action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 </a:t>
            </a:r>
            <a:r>
              <a:rPr lang="en-US" sz="2000" dirty="0" smtClean="0">
                <a:cs typeface="Calibri"/>
              </a:rPr>
              <a:t>Drug binding; </a:t>
            </a:r>
            <a:r>
              <a:rPr lang="en-IN" sz="2000" dirty="0" smtClean="0">
                <a:cs typeface="Calibri"/>
              </a:rPr>
              <a:t>↑Free drug level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↑Gastro-oesophageal reflux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5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5053" y="133350"/>
            <a:ext cx="5792547" cy="230832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Management of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Crying Babies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in Preoperative Room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IN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2557411"/>
            <a:ext cx="5181600" cy="25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00150"/>
            <a:ext cx="4876800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Incidence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- 30% distressed at induction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- 25% needed physical restraint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61519"/>
            <a:ext cx="6629400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IN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19350"/>
            <a:ext cx="5715000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Why should we care?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Post operative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changes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General anxiety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Night time crying, Enuresis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Temper Tantrums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Usually transient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But may persist for an year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Legal/Ethical Issue of consent</a:t>
            </a:r>
          </a:p>
        </p:txBody>
      </p:sp>
    </p:spTree>
    <p:extLst>
      <p:ext uri="{BB962C8B-B14F-4D97-AF65-F5344CB8AC3E}">
        <p14:creationId xmlns:p14="http://schemas.microsoft.com/office/powerpoint/2010/main" val="28207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42950"/>
            <a:ext cx="4876800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The Five Common Fears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Fear of Parental Separation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Fear of Strange Environment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Fear of Pain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Fear of </a:t>
            </a:r>
            <a:r>
              <a:rPr lang="en-US" sz="2000" dirty="0" err="1" smtClean="0"/>
              <a:t>Anaesthesia</a:t>
            </a:r>
            <a:r>
              <a:rPr lang="en-US" sz="2000" dirty="0" smtClean="0"/>
              <a:t> 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Fear of Surgery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43530"/>
            <a:ext cx="6629400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IN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763381"/>
            <a:ext cx="8763000" cy="224676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The More Risky!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Age 		: 1-3 years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Temperament	: Shy, Inhibited, Dependent, Withdrawn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Parental Anxiety	: Children of anxious parents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Past History		: Previous Negative hospital experiences 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Negative reaction to vaccination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Neurological </a:t>
            </a:r>
            <a:r>
              <a:rPr lang="en-US" sz="2000" dirty="0" err="1" smtClean="0"/>
              <a:t>Disability,Develop.delay,Autism,Mental</a:t>
            </a:r>
            <a:r>
              <a:rPr lang="en-US" sz="2000" dirty="0" smtClean="0"/>
              <a:t> health/Personality prob.</a:t>
            </a:r>
          </a:p>
        </p:txBody>
      </p:sp>
    </p:spTree>
    <p:extLst>
      <p:ext uri="{BB962C8B-B14F-4D97-AF65-F5344CB8AC3E}">
        <p14:creationId xmlns:p14="http://schemas.microsoft.com/office/powerpoint/2010/main" val="24359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47158"/>
            <a:ext cx="8382000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Preoperative visit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Use to develop rapport and trust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 Address both the child and the parent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400" dirty="0"/>
              <a:t>  </a:t>
            </a:r>
            <a:r>
              <a:rPr lang="en-US" sz="2400" dirty="0" smtClean="0"/>
              <a:t>Attend to their queries, concerns and fears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 Include them in </a:t>
            </a:r>
            <a:r>
              <a:rPr lang="en-US" sz="2400" dirty="0" err="1" smtClean="0"/>
              <a:t>anaesthetic</a:t>
            </a:r>
            <a:r>
              <a:rPr lang="en-US" sz="2400" dirty="0" smtClean="0"/>
              <a:t> planning, where appropriate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10600" cy="95410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Psychological Interventions</a:t>
            </a:r>
            <a:endParaRPr lang="en-IN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18558"/>
            <a:ext cx="6248400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Environmental Familiarization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Tours of the hospital and OR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Videos, Books, Leaflets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5 – 7 days prior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Useful:  &gt; 4 year old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Less effective </a:t>
            </a:r>
            <a:r>
              <a:rPr lang="en-IN" sz="2000" dirty="0" smtClean="0"/>
              <a:t>: Low Sociability, Impulsive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10600" cy="95410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Psychological Interventions</a:t>
            </a:r>
            <a:endParaRPr lang="en-IN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378934"/>
            <a:ext cx="7467600" cy="16312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Play Therapy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Trained Personnel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Visual aids: Videos, Books, Dolls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Timed ; Tailored to temperament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Useful: Repeated Procedures, Previous Experiences</a:t>
            </a:r>
          </a:p>
        </p:txBody>
      </p:sp>
    </p:spTree>
    <p:extLst>
      <p:ext uri="{BB962C8B-B14F-4D97-AF65-F5344CB8AC3E}">
        <p14:creationId xmlns:p14="http://schemas.microsoft.com/office/powerpoint/2010/main" val="21925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73934"/>
            <a:ext cx="7467600" cy="16312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Parental Presence at Induction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Depends on Patient, Parents, </a:t>
            </a:r>
            <a:r>
              <a:rPr lang="en-US" sz="2000" dirty="0" err="1" smtClean="0"/>
              <a:t>Anaesthetist</a:t>
            </a:r>
            <a:r>
              <a:rPr lang="en-US" sz="2000" dirty="0" smtClean="0"/>
              <a:t>, Institution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Questionable Benefits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Might improve parental satisfaction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Not suitable: Difficult airways, Acutely ill etc.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10600" cy="10772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Psychological Interventions</a:t>
            </a:r>
            <a:endParaRPr lang="en-IN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302734"/>
            <a:ext cx="7467600" cy="16312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Distraction Methods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Toys, Blowing Bubbles, Action books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Handling the face mask, Blowing up the balloon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Hypnosis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Music and Lighting</a:t>
            </a:r>
          </a:p>
        </p:txBody>
      </p:sp>
    </p:spTree>
    <p:extLst>
      <p:ext uri="{BB962C8B-B14F-4D97-AF65-F5344CB8AC3E}">
        <p14:creationId xmlns:p14="http://schemas.microsoft.com/office/powerpoint/2010/main" val="27509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32958"/>
            <a:ext cx="8229600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Midazolam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err="1" smtClean="0"/>
              <a:t>Anxiolysis</a:t>
            </a:r>
            <a:r>
              <a:rPr lang="en-US" sz="2000" dirty="0" smtClean="0"/>
              <a:t>, ↓ Post-op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disturbances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Onset: 5-10 min; Peak effect: 20-30 min; Duration: 45 min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Dosage (mg/Kg):</a:t>
            </a:r>
          </a:p>
          <a:p>
            <a:pPr marL="342900"/>
            <a:r>
              <a:rPr lang="en-US" sz="2000" dirty="0"/>
              <a:t> </a:t>
            </a:r>
            <a:r>
              <a:rPr lang="en-US" sz="2000" dirty="0" smtClean="0"/>
              <a:t>   Oral: 0.5; 	  Nasal: 0.2;    Sublingual 0.2;        IV 0.1-0.2</a:t>
            </a:r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Disadvantage: Bitter taste(oral); Irritation(Nasal)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71450"/>
            <a:ext cx="8610600" cy="144655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Pharmacological Interventions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(Ensure availability of Oxygen, </a:t>
            </a:r>
            <a:r>
              <a:rPr lang="en-US" sz="2400" b="1" dirty="0" err="1" smtClean="0">
                <a:solidFill>
                  <a:srgbClr val="FF0000"/>
                </a:solidFill>
              </a:rPr>
              <a:t>Equipments</a:t>
            </a:r>
            <a:r>
              <a:rPr lang="en-US" sz="2400" b="1" dirty="0" smtClean="0">
                <a:solidFill>
                  <a:srgbClr val="FF0000"/>
                </a:solidFill>
              </a:rPr>
              <a:t>, Personnel)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71450"/>
            <a:ext cx="8610600" cy="144655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Pharmacological Interventions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(Ensure availability of Oxygen, </a:t>
            </a:r>
            <a:r>
              <a:rPr lang="en-US" sz="2400" b="1" dirty="0" err="1" smtClean="0">
                <a:solidFill>
                  <a:srgbClr val="FF0000"/>
                </a:solidFill>
              </a:rPr>
              <a:t>Equipments</a:t>
            </a:r>
            <a:r>
              <a:rPr lang="en-US" sz="2400" b="1" dirty="0" smtClean="0">
                <a:solidFill>
                  <a:srgbClr val="FF0000"/>
                </a:solidFill>
              </a:rPr>
              <a:t>, Personnel)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190750"/>
            <a:ext cx="8227142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Ketamine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Anxiolytic, Analgesic, Sedative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Onset</a:t>
            </a:r>
            <a:r>
              <a:rPr lang="en-US" sz="2000" dirty="0"/>
              <a:t>: </a:t>
            </a:r>
            <a:r>
              <a:rPr lang="en-US" sz="2000" dirty="0" smtClean="0"/>
              <a:t>10-15 </a:t>
            </a:r>
            <a:r>
              <a:rPr lang="en-US" sz="2000" dirty="0"/>
              <a:t>min; Peak effect: </a:t>
            </a:r>
            <a:r>
              <a:rPr lang="en-US" sz="2000" dirty="0" smtClean="0"/>
              <a:t>20-25 min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Dosage </a:t>
            </a:r>
            <a:r>
              <a:rPr lang="en-US" sz="2000" dirty="0"/>
              <a:t>(</a:t>
            </a:r>
            <a:r>
              <a:rPr lang="en-US" sz="2000" dirty="0" smtClean="0"/>
              <a:t>mg/Kg): Oral: 5-8;        IM : 4-5 (Onset 5 min)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Disadvantage</a:t>
            </a:r>
            <a:r>
              <a:rPr lang="en-US" sz="2000" dirty="0"/>
              <a:t>: </a:t>
            </a:r>
            <a:r>
              <a:rPr lang="en-US" sz="2000" dirty="0" smtClean="0"/>
              <a:t>Withdrawal reactions, Recovery</a:t>
            </a:r>
            <a:endParaRPr lang="en-US" sz="2000" dirty="0"/>
          </a:p>
          <a:p>
            <a:pPr marL="342900" indent="100013">
              <a:buFont typeface="Wingdings" pitchFamily="2" charset="2"/>
              <a:buChar char="§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489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65475"/>
            <a:ext cx="8458200" cy="3477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Neonate: 44 weeks of Post Conceptual 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Post Conceptual Age: Gestational Age + Post Natal Age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US" sz="2000" dirty="0" smtClean="0"/>
              <a:t>Newborn: First 24 hours of birth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Early Neonate: First 7 days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Late Neonate: 7- 28 days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Premature: Born &lt; 37 weeks of gestation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Mature: Born &gt; 37 weeks of gestation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Post Mature: Gestational age &gt; 42 weeks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Infant: Up to 1 year of 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Child  : 1-12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Adolescent: 13-16 years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226064"/>
            <a:ext cx="845820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&lt; 44 weeks </a:t>
            </a:r>
            <a:r>
              <a:rPr lang="en-IN" sz="2000" dirty="0" err="1" smtClean="0"/>
              <a:t>PcA</a:t>
            </a:r>
            <a:r>
              <a:rPr lang="en-IN" sz="2000" dirty="0" smtClean="0"/>
              <a:t> : Risk for Retinopathy of Prematurity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&lt; 46 weeks </a:t>
            </a:r>
            <a:r>
              <a:rPr lang="en-IN" sz="2000" dirty="0" err="1" smtClean="0"/>
              <a:t>PcA</a:t>
            </a:r>
            <a:r>
              <a:rPr lang="en-IN" sz="2000" dirty="0" smtClean="0"/>
              <a:t> : Risk for Post-operative Apnoea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472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78734"/>
            <a:ext cx="8229600" cy="16312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Fentanyl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Rapidly absorbed via </a:t>
            </a:r>
            <a:r>
              <a:rPr lang="en-US" sz="2000" dirty="0" err="1" smtClean="0"/>
              <a:t>transmucosal</a:t>
            </a:r>
            <a:r>
              <a:rPr lang="en-US" sz="2000" dirty="0" smtClean="0"/>
              <a:t> route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Onset: 20 min; Peak effect: 30-45 min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Dosage (µg/Kg): Oral: 15-20</a:t>
            </a:r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Disadvantage: Vomiting, </a:t>
            </a:r>
            <a:r>
              <a:rPr lang="en-US" sz="2000" dirty="0" err="1" smtClean="0"/>
              <a:t>Pruritis</a:t>
            </a:r>
            <a:r>
              <a:rPr lang="en-US" sz="2000" dirty="0" smtClean="0"/>
              <a:t>, Respiratory Depression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14300"/>
            <a:ext cx="8610600" cy="144655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Pharmacological Interventions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(Ensure availability of Oxygen, </a:t>
            </a:r>
            <a:r>
              <a:rPr lang="en-US" sz="2400" b="1" dirty="0" err="1">
                <a:solidFill>
                  <a:srgbClr val="FF0000"/>
                </a:solidFill>
              </a:rPr>
              <a:t>Equipments</a:t>
            </a:r>
            <a:r>
              <a:rPr lang="en-US" sz="2400" b="1" dirty="0">
                <a:solidFill>
                  <a:srgbClr val="FF0000"/>
                </a:solidFill>
              </a:rPr>
              <a:t>, Personnel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058" y="3610511"/>
            <a:ext cx="8227142" cy="132343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Other drugs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err="1" smtClean="0"/>
              <a:t>Temezepam</a:t>
            </a:r>
            <a:endParaRPr lang="en-US" sz="2000" dirty="0" smtClean="0"/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Trimeprazine</a:t>
            </a:r>
            <a:r>
              <a:rPr lang="en-US" sz="2000" dirty="0" smtClean="0"/>
              <a:t> Tartrate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Triclofos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9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82162"/>
            <a:ext cx="8610600" cy="304698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Restraint, Holding still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000" dirty="0" smtClean="0"/>
              <a:t>Used only as last resort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Only minimal force</a:t>
            </a:r>
          </a:p>
          <a:p>
            <a:pPr marL="342900" indent="100013"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Age appropriate Methods like splinting/wrapping</a:t>
            </a:r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Ensure sufficient staff</a:t>
            </a:r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Ethical, Legal, Practical issues</a:t>
            </a:r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In older children plan a debriefing session soon after event</a:t>
            </a:r>
          </a:p>
          <a:p>
            <a:pPr marL="530225" indent="-187325">
              <a:buFont typeface="Wingdings" pitchFamily="2" charset="2"/>
              <a:buChar char="§"/>
            </a:pPr>
            <a:endParaRPr lang="en-US" sz="2000" dirty="0"/>
          </a:p>
          <a:p>
            <a:pPr marL="530225" indent="-187325">
              <a:buFont typeface="Wingdings" pitchFamily="2" charset="2"/>
              <a:buChar char="§"/>
            </a:pPr>
            <a:r>
              <a:rPr lang="en-US" sz="2000" dirty="0" smtClean="0"/>
              <a:t>Not suitable: When crying is not medically advisable(cardiac</a:t>
            </a:r>
            <a:r>
              <a:rPr lang="en-US" sz="24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75332"/>
            <a:ext cx="8610600" cy="10772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Restraining</a:t>
            </a:r>
          </a:p>
        </p:txBody>
      </p:sp>
    </p:spTree>
    <p:extLst>
      <p:ext uri="{BB962C8B-B14F-4D97-AF65-F5344CB8AC3E}">
        <p14:creationId xmlns:p14="http://schemas.microsoft.com/office/powerpoint/2010/main" val="329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5198"/>
            <a:ext cx="5562600" cy="89255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Crying Babies in Preoperative Room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Which is appropriate  - And in Whom?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06629"/>
              </p:ext>
            </p:extLst>
          </p:nvPr>
        </p:nvGraphicFramePr>
        <p:xfrm>
          <a:off x="685800" y="1200150"/>
          <a:ext cx="77724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743200"/>
                <a:gridCol w="32766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Age</a:t>
                      </a:r>
                      <a:endParaRPr lang="en-IN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Anxiety</a:t>
                      </a:r>
                      <a:endParaRPr lang="en-IN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Method</a:t>
                      </a:r>
                      <a:endParaRPr lang="en-IN" sz="1800" b="1" dirty="0"/>
                    </a:p>
                  </a:txBody>
                  <a:tcPr marT="34290" marB="34290"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IN" sz="1500" b="1" dirty="0" smtClean="0">
                          <a:solidFill>
                            <a:srgbClr val="C00000"/>
                          </a:solidFill>
                        </a:rPr>
                        <a:t>&lt; 9 months</a:t>
                      </a:r>
                      <a:endParaRPr lang="en-IN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Less Separation Anxiety</a:t>
                      </a:r>
                      <a:endParaRPr lang="en-IN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Soothing voices,</a:t>
                      </a:r>
                    </a:p>
                    <a:p>
                      <a:r>
                        <a:rPr lang="en-IN" sz="1800" dirty="0" smtClean="0"/>
                        <a:t>Gentle Rocking,</a:t>
                      </a:r>
                      <a:r>
                        <a:rPr lang="en-IN" sz="1800" baseline="0" dirty="0" smtClean="0"/>
                        <a:t> </a:t>
                      </a:r>
                      <a:r>
                        <a:rPr lang="en-IN" sz="1800" dirty="0" smtClean="0"/>
                        <a:t>Being held</a:t>
                      </a:r>
                      <a:endParaRPr lang="en-IN" sz="1800" dirty="0"/>
                    </a:p>
                  </a:txBody>
                  <a:tcPr marT="34290" marB="3429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IN" sz="1500" b="1" dirty="0" smtClean="0">
                          <a:solidFill>
                            <a:srgbClr val="C00000"/>
                          </a:solidFill>
                        </a:rPr>
                        <a:t>1-3 years</a:t>
                      </a:r>
                      <a:endParaRPr lang="en-IN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Separation</a:t>
                      </a:r>
                      <a:r>
                        <a:rPr lang="en-IN" sz="1800" baseline="0" dirty="0" smtClean="0"/>
                        <a:t> Anxiety</a:t>
                      </a:r>
                      <a:endParaRPr lang="en-IN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Distraction</a:t>
                      </a:r>
                    </a:p>
                    <a:p>
                      <a:r>
                        <a:rPr lang="en-IN" sz="1800" dirty="0" smtClean="0"/>
                        <a:t>Parental</a:t>
                      </a:r>
                      <a:r>
                        <a:rPr lang="en-IN" sz="1800" baseline="0" dirty="0" smtClean="0"/>
                        <a:t> Presence</a:t>
                      </a:r>
                    </a:p>
                  </a:txBody>
                  <a:tcPr marT="34290" marB="34290"/>
                </a:tc>
              </a:tr>
              <a:tr h="601980">
                <a:tc>
                  <a:txBody>
                    <a:bodyPr/>
                    <a:lstStyle/>
                    <a:p>
                      <a:r>
                        <a:rPr lang="en-IN" sz="1500" b="1" dirty="0" smtClean="0">
                          <a:solidFill>
                            <a:srgbClr val="C00000"/>
                          </a:solidFill>
                        </a:rPr>
                        <a:t>3-6 years</a:t>
                      </a:r>
                      <a:endParaRPr lang="en-IN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Bodily</a:t>
                      </a:r>
                      <a:r>
                        <a:rPr lang="en-IN" sz="1800" baseline="0" dirty="0" smtClean="0"/>
                        <a:t> Mutilation</a:t>
                      </a:r>
                      <a:endParaRPr lang="en-IN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Reassurance;</a:t>
                      </a:r>
                      <a:r>
                        <a:rPr lang="en-IN" sz="1800" baseline="0" dirty="0" smtClean="0"/>
                        <a:t> </a:t>
                      </a:r>
                      <a:r>
                        <a:rPr lang="en-IN" sz="1800" dirty="0" smtClean="0"/>
                        <a:t>Simple Explanation</a:t>
                      </a:r>
                    </a:p>
                    <a:p>
                      <a:r>
                        <a:rPr lang="en-IN" sz="1800" dirty="0" smtClean="0"/>
                        <a:t>Play Therapy</a:t>
                      </a:r>
                    </a:p>
                  </a:txBody>
                  <a:tcPr marT="34290" marB="34290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IN" sz="1500" b="1" dirty="0" smtClean="0">
                          <a:solidFill>
                            <a:srgbClr val="C00000"/>
                          </a:solidFill>
                        </a:rPr>
                        <a:t>7-12 years</a:t>
                      </a:r>
                      <a:endParaRPr lang="en-IN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Bodily Mutilation</a:t>
                      </a:r>
                      <a:endParaRPr lang="en-IN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More Explanations</a:t>
                      </a:r>
                    </a:p>
                    <a:p>
                      <a:r>
                        <a:rPr lang="en-IN" sz="1800" dirty="0" smtClean="0"/>
                        <a:t>Mask</a:t>
                      </a:r>
                      <a:r>
                        <a:rPr lang="en-IN" sz="1800" baseline="0" dirty="0" smtClean="0"/>
                        <a:t> Holding</a:t>
                      </a:r>
                    </a:p>
                    <a:p>
                      <a:r>
                        <a:rPr lang="en-IN" sz="1800" baseline="0" dirty="0" smtClean="0"/>
                        <a:t>Play, Photos, Books</a:t>
                      </a:r>
                      <a:endParaRPr lang="en-IN" sz="1800" dirty="0"/>
                    </a:p>
                  </a:txBody>
                  <a:tcPr marT="34290" marB="3429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IN" sz="1500" b="1" dirty="0" smtClean="0">
                          <a:solidFill>
                            <a:srgbClr val="C00000"/>
                          </a:solidFill>
                        </a:rPr>
                        <a:t>Adolescent</a:t>
                      </a:r>
                      <a:endParaRPr lang="en-IN" sz="1500" b="1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Pain, Awareness, Losing control</a:t>
                      </a:r>
                      <a:endParaRPr lang="en-IN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Involving</a:t>
                      </a:r>
                      <a:r>
                        <a:rPr lang="en-IN" sz="1800" baseline="0" dirty="0" smtClean="0"/>
                        <a:t> in anaesthetic plan</a:t>
                      </a:r>
                      <a:endParaRPr lang="en-IN" sz="18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2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19150"/>
            <a:ext cx="7162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5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9698"/>
            <a:ext cx="4724400" cy="378565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Weight: 1/20 of an adult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Height: 1/3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Surface area: 1/9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/>
              <a:t>Surface </a:t>
            </a:r>
            <a:r>
              <a:rPr lang="en-IN" sz="2400" dirty="0" smtClean="0"/>
              <a:t>area/Volume: </a:t>
            </a:r>
            <a:r>
              <a:rPr lang="en-IN" sz="2400" dirty="0"/>
              <a:t>70 times </a:t>
            </a:r>
            <a:r>
              <a:rPr lang="en-IN" sz="2400" dirty="0">
                <a:cs typeface="Calibri"/>
              </a:rPr>
              <a:t>↑ </a:t>
            </a:r>
            <a:endParaRPr lang="en-IN" sz="2400" dirty="0"/>
          </a:p>
          <a:p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Head is 25%  of the body length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Short Neck; Poor 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Prominent Occiput</a:t>
            </a:r>
          </a:p>
          <a:p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Torso is long; Limbs are short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19" y="1729914"/>
            <a:ext cx="3888581" cy="2137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72819"/>
            <a:ext cx="2286000" cy="523220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Differences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1938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07805"/>
            <a:ext cx="3843360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Narrow Nares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Obligatory nasal breather- 5 </a:t>
            </a:r>
            <a:r>
              <a:rPr lang="en-IN" sz="2000" dirty="0" err="1" smtClean="0"/>
              <a:t>yrs</a:t>
            </a:r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Angle of Jaw – More Obtuse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Large </a:t>
            </a:r>
            <a:r>
              <a:rPr lang="en-IN" sz="2000" dirty="0" err="1" smtClean="0"/>
              <a:t>Tongue</a:t>
            </a:r>
            <a:r>
              <a:rPr lang="en-IN" sz="2000" dirty="0" err="1"/>
              <a:t>;</a:t>
            </a:r>
            <a:r>
              <a:rPr lang="en-IN" dirty="0" err="1" smtClean="0"/>
              <a:t>Non</a:t>
            </a:r>
            <a:r>
              <a:rPr lang="en-IN" dirty="0" smtClean="0"/>
              <a:t> Ossified Palate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Enlarged Tonsils &amp; Adenoids</a:t>
            </a:r>
            <a:endParaRPr lang="en-I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Large Floppy </a:t>
            </a:r>
            <a:r>
              <a:rPr lang="en-IN" sz="2000" dirty="0" err="1" smtClean="0"/>
              <a:t>Cephalad</a:t>
            </a:r>
            <a:r>
              <a:rPr lang="en-IN" sz="2000" dirty="0" smtClean="0"/>
              <a:t> Epiglottis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Anterior &amp; </a:t>
            </a:r>
            <a:r>
              <a:rPr lang="en-IN" sz="2000" dirty="0" err="1" smtClean="0"/>
              <a:t>Cephalad</a:t>
            </a:r>
            <a:r>
              <a:rPr lang="en-IN" sz="2000" dirty="0" smtClean="0"/>
              <a:t> Larynx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C3 in </a:t>
            </a:r>
            <a:r>
              <a:rPr lang="en-IN" sz="2000" dirty="0" err="1" smtClean="0"/>
              <a:t>Newborn</a:t>
            </a:r>
            <a:r>
              <a:rPr lang="en-IN" sz="2000" dirty="0" smtClean="0"/>
              <a:t>; C4-5 at 6 years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0913" y="219730"/>
            <a:ext cx="5445658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System/ Tract Anatomy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3440" y="3378934"/>
            <a:ext cx="3843360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50% resistance – Nasal passage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Positioning for intubation*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Laryngoscope - Straight blade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Choice of tube size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ETT Cuff – Mucosal </a:t>
            </a:r>
            <a:r>
              <a:rPr lang="en-IN" sz="2000" dirty="0" err="1" smtClean="0"/>
              <a:t>Odema</a:t>
            </a:r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1114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70049"/>
            <a:ext cx="3725251" cy="261610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Narrow </a:t>
            </a:r>
            <a:r>
              <a:rPr lang="en-IN" sz="2000" dirty="0" smtClean="0"/>
              <a:t>Cricoid, Conical Larynx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Trachea </a:t>
            </a:r>
            <a:r>
              <a:rPr lang="en-IN" sz="2000" dirty="0"/>
              <a:t>– 4 cm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Horizontal </a:t>
            </a:r>
            <a:r>
              <a:rPr lang="en-IN" sz="2000" dirty="0" smtClean="0"/>
              <a:t>Angle </a:t>
            </a:r>
            <a:r>
              <a:rPr lang="en-IN" sz="2000" dirty="0"/>
              <a:t>of Bronchi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High Diaphragm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Horizontal pliable ribs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Narrow airways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Less elastic tissues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↓</a:t>
            </a:r>
            <a:r>
              <a:rPr lang="en-IN" sz="2000" dirty="0" smtClean="0"/>
              <a:t>alveoli 20-50  </a:t>
            </a:r>
            <a:r>
              <a:rPr lang="en-IN" sz="2000" dirty="0" err="1" smtClean="0"/>
              <a:t>vs</a:t>
            </a:r>
            <a:r>
              <a:rPr lang="en-IN" sz="2000" dirty="0" smtClean="0"/>
              <a:t> 300 </a:t>
            </a:r>
            <a:r>
              <a:rPr lang="en-IN" sz="2400" dirty="0" smtClean="0"/>
              <a:t>million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0913" y="143530"/>
            <a:ext cx="5445658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System/ Tract Anatomy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86163" y="2952750"/>
            <a:ext cx="4276837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libri"/>
                <a:cs typeface="Calibri"/>
              </a:rPr>
              <a:t>↑ Airway Resistance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↓Lung Compliance</a:t>
            </a:r>
            <a:endParaRPr lang="en-IN" sz="2000" dirty="0">
              <a:latin typeface="Calibri"/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libri"/>
                <a:cs typeface="Calibri"/>
              </a:rPr>
              <a:t>Early airway closure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 Respiratory rate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 Work of breathing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↑Oxygen consumption 15%</a:t>
            </a:r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9547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43047"/>
            <a:ext cx="6248400" cy="206210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Weak Intercostal muscles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Soft and compliant thoracic cage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Piston like diaphragm movement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↓Bucket </a:t>
            </a:r>
            <a:r>
              <a:rPr lang="en-IN" sz="2000" dirty="0"/>
              <a:t>H</a:t>
            </a:r>
            <a:r>
              <a:rPr lang="en-IN" sz="2000" dirty="0" smtClean="0"/>
              <a:t>andle movement </a:t>
            </a:r>
            <a:r>
              <a:rPr lang="en-IN" sz="1400" b="1" dirty="0" smtClean="0"/>
              <a:t>(Ribs)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% of Type I fibre less- Diaphragm : till 1 year </a:t>
            </a:r>
          </a:p>
          <a:p>
            <a:r>
              <a:rPr lang="en-IN" sz="2000" dirty="0"/>
              <a:t> </a:t>
            </a:r>
            <a:r>
              <a:rPr lang="en-IN" sz="2000" dirty="0" smtClean="0"/>
              <a:t>    25-30% </a:t>
            </a:r>
            <a:r>
              <a:rPr lang="en-IN" sz="2000" dirty="0" err="1" smtClean="0"/>
              <a:t>vs</a:t>
            </a:r>
            <a:r>
              <a:rPr lang="en-IN" sz="2000" dirty="0" smtClean="0"/>
              <a:t> 55% in mature</a:t>
            </a:r>
            <a:r>
              <a:rPr lang="en-IN" sz="24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1877" y="168102"/>
            <a:ext cx="7543733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System/ Tract Physiology - Mechanics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04037" y="3534311"/>
            <a:ext cx="4511363" cy="1015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Paradoxical movement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Less A-P and </a:t>
            </a:r>
            <a:r>
              <a:rPr lang="en-IN" sz="2000" dirty="0"/>
              <a:t>L</a:t>
            </a:r>
            <a:r>
              <a:rPr lang="en-IN" sz="2000" dirty="0" smtClean="0"/>
              <a:t>ateral expansion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/>
              <a:t>Easy </a:t>
            </a:r>
            <a:r>
              <a:rPr lang="en-IN" sz="2000" dirty="0" smtClean="0"/>
              <a:t>fatigability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519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164" y="861358"/>
            <a:ext cx="7020037" cy="1938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TV rises from 6-15 ml/Kg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Dead space 50% </a:t>
            </a:r>
            <a:r>
              <a:rPr lang="en-IN" sz="1600" dirty="0" err="1" smtClean="0"/>
              <a:t>vs</a:t>
            </a:r>
            <a:r>
              <a:rPr lang="en-IN" sz="2000" dirty="0" smtClean="0"/>
              <a:t> 40% </a:t>
            </a:r>
            <a:r>
              <a:rPr lang="en-IN" sz="1600" dirty="0" err="1" smtClean="0"/>
              <a:t>vs</a:t>
            </a:r>
            <a:r>
              <a:rPr lang="en-IN" sz="2000" dirty="0" smtClean="0"/>
              <a:t> 30%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Alveolar Ventilation  - 100-150 ml/Kg/min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FRC 35-40 ml at birth</a:t>
            </a:r>
            <a:endParaRPr lang="en-I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/>
              <a:t>MV:FRC – 5:1 </a:t>
            </a:r>
            <a:r>
              <a:rPr lang="en-IN" sz="1600" dirty="0" smtClean="0"/>
              <a:t>VS</a:t>
            </a:r>
            <a:r>
              <a:rPr lang="en-IN" sz="2000" dirty="0" smtClean="0"/>
              <a:t> 1.5:1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↑ </a:t>
            </a:r>
            <a:r>
              <a:rPr lang="en-IN" sz="2000" dirty="0" smtClean="0">
                <a:latin typeface="Calibri"/>
                <a:cs typeface="Calibri"/>
              </a:rPr>
              <a:t>Closing volume &gt; FRC : 6-8 years</a:t>
            </a:r>
            <a:endParaRPr lang="en-IN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81877" y="133350"/>
            <a:ext cx="7543733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System/ Tract Physiology - Mechanics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5163" y="3074134"/>
            <a:ext cx="4581637" cy="1631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libri"/>
                <a:cs typeface="Calibri"/>
              </a:rPr>
              <a:t>↑Dead space with circuits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FiO2 changes reflected early</a:t>
            </a:r>
            <a:endParaRPr lang="en-IN" sz="2000" dirty="0">
              <a:latin typeface="Calibri"/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libri"/>
                <a:cs typeface="Calibri"/>
              </a:rPr>
              <a:t>Limited respiratory reserve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MV – Rate Dependent</a:t>
            </a:r>
            <a:endParaRPr lang="en-IN" sz="2000" dirty="0" smtClean="0">
              <a:latin typeface="Calibri"/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cs typeface="Calibri"/>
              </a:rPr>
              <a:t>Small FRC – Early hypoxia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3229511"/>
            <a:ext cx="3962400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Air trapping – Atelectasis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Areas of low V/Q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Control ventilation (↑RR+ PEEP)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cs typeface="Calibri"/>
              </a:rPr>
              <a:t>Use of Oxygen/Air mixture</a:t>
            </a:r>
          </a:p>
        </p:txBody>
      </p:sp>
    </p:spTree>
    <p:extLst>
      <p:ext uri="{BB962C8B-B14F-4D97-AF65-F5344CB8AC3E}">
        <p14:creationId xmlns:p14="http://schemas.microsoft.com/office/powerpoint/2010/main" val="42115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1877" y="281285"/>
            <a:ext cx="7543733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/>
              <a:t>Respiratory System/ Tract Physiology - Mechanics</a:t>
            </a:r>
            <a:endParaRPr lang="en-I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33428"/>
            <a:ext cx="3962400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cs typeface="Calibri"/>
              </a:rPr>
              <a:t>Irregular Breathing</a:t>
            </a:r>
          </a:p>
          <a:p>
            <a:r>
              <a:rPr lang="en-US" sz="2000" u="sng" dirty="0" err="1" smtClean="0">
                <a:cs typeface="Calibri"/>
              </a:rPr>
              <a:t>Apnoea</a:t>
            </a:r>
            <a:endParaRPr lang="en-US" sz="2000" u="sng" dirty="0" smtClean="0">
              <a:cs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Common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More in Premature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&gt; 15 sec: Significant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Calibri"/>
                <a:cs typeface="Calibri"/>
              </a:rPr>
              <a:t>Asso</a:t>
            </a:r>
            <a:r>
              <a:rPr lang="en-US" sz="2000" dirty="0" smtClean="0">
                <a:latin typeface="Calibri"/>
                <a:cs typeface="Calibri"/>
              </a:rPr>
              <a:t>. with </a:t>
            </a:r>
            <a:r>
              <a:rPr lang="en-IN" sz="2000" dirty="0" smtClean="0"/>
              <a:t>↓SPO</a:t>
            </a:r>
            <a:r>
              <a:rPr lang="en-IN" sz="1600" dirty="0" smtClean="0"/>
              <a:t>2</a:t>
            </a:r>
            <a:r>
              <a:rPr lang="en-IN" sz="2000" dirty="0" smtClean="0"/>
              <a:t>; ↓HR</a:t>
            </a:r>
            <a:endParaRPr lang="en-US" sz="2000" dirty="0">
              <a:latin typeface="Calibri"/>
              <a:cs typeface="Calibri"/>
            </a:endParaRPr>
          </a:p>
          <a:p>
            <a:r>
              <a:rPr lang="en-US" sz="2000" u="sng" dirty="0" smtClean="0">
                <a:latin typeface="Calibri"/>
                <a:cs typeface="Calibri"/>
              </a:rPr>
              <a:t>Ventilation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TV (</a:t>
            </a:r>
            <a:r>
              <a:rPr lang="en-US" sz="2000" dirty="0" err="1" smtClean="0">
                <a:latin typeface="Calibri"/>
                <a:cs typeface="Calibri"/>
              </a:rPr>
              <a:t>Spont</a:t>
            </a:r>
            <a:r>
              <a:rPr lang="en-US" sz="2000" dirty="0" smtClean="0">
                <a:latin typeface="Calibri"/>
                <a:cs typeface="Calibri"/>
              </a:rPr>
              <a:t>): 6-8 ml/Kg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IPPV	           : 7-10 ml/Kg</a:t>
            </a:r>
          </a:p>
        </p:txBody>
      </p:sp>
    </p:spTree>
    <p:extLst>
      <p:ext uri="{BB962C8B-B14F-4D97-AF65-F5344CB8AC3E}">
        <p14:creationId xmlns:p14="http://schemas.microsoft.com/office/powerpoint/2010/main" val="42367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2052</Words>
  <Application>Microsoft Office PowerPoint</Application>
  <PresentationFormat>On-screen Show (16:9)</PresentationFormat>
  <Paragraphs>498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ARUNACHALAM R</dc:creator>
  <cp:lastModifiedBy>ARUNACHALAM R</cp:lastModifiedBy>
  <cp:revision>74</cp:revision>
  <dcterms:created xsi:type="dcterms:W3CDTF">2006-08-16T00:00:00Z</dcterms:created>
  <dcterms:modified xsi:type="dcterms:W3CDTF">2020-02-22T00:28:25Z</dcterms:modified>
</cp:coreProperties>
</file>